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80" r:id="rId3"/>
    <p:sldId id="258" r:id="rId4"/>
    <p:sldId id="259" r:id="rId5"/>
    <p:sldId id="260" r:id="rId6"/>
    <p:sldId id="261" r:id="rId7"/>
    <p:sldId id="262" r:id="rId8"/>
    <p:sldId id="263" r:id="rId9"/>
    <p:sldId id="264" r:id="rId10"/>
    <p:sldId id="266" r:id="rId11"/>
    <p:sldId id="275" r:id="rId12"/>
    <p:sldId id="268" r:id="rId13"/>
    <p:sldId id="269" r:id="rId14"/>
    <p:sldId id="281" r:id="rId15"/>
    <p:sldId id="282" r:id="rId16"/>
    <p:sldId id="270" r:id="rId17"/>
    <p:sldId id="271" r:id="rId18"/>
    <p:sldId id="283" r:id="rId19"/>
    <p:sldId id="284" r:id="rId20"/>
    <p:sldId id="285" r:id="rId21"/>
    <p:sldId id="286" r:id="rId22"/>
    <p:sldId id="277" r:id="rId23"/>
    <p:sldId id="279"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7B79C9F-5FF3-448A-BB0F-1AE39CBF58B5}" type="datetimeFigureOut">
              <a:rPr lang="en-IN" smtClean="0"/>
              <a:t>23-11-2021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24979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1221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380803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065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72503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23-11-2021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64749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23-11-2021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60328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79123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7B79C9F-5FF3-448A-BB0F-1AE39CBF58B5}" type="datetimeFigureOut">
              <a:rPr lang="en-IN" smtClean="0"/>
              <a:t>23-11-2021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87790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23-11-2021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64590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23-11-2021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4964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96770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B79C9F-5FF3-448A-BB0F-1AE39CBF58B5}" type="datetimeFigureOut">
              <a:rPr lang="en-IN" smtClean="0"/>
              <a:t>23-11-2021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11410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B79C9F-5FF3-448A-BB0F-1AE39CBF58B5}" type="datetimeFigureOut">
              <a:rPr lang="en-IN" smtClean="0"/>
              <a:t>23-11-2021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3617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79C9F-5FF3-448A-BB0F-1AE39CBF58B5}" type="datetimeFigureOut">
              <a:rPr lang="en-IN" smtClean="0"/>
              <a:t>23-11-2021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83428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622886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23-11-2021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29413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7B79C9F-5FF3-448A-BB0F-1AE39CBF58B5}" type="datetimeFigureOut">
              <a:rPr lang="en-IN" smtClean="0"/>
              <a:t>23-11-2021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80B83F-A087-4FF1-8E94-265A4F6BB5E4}" type="slidenum">
              <a:rPr lang="en-IN" smtClean="0"/>
              <a:t>‹#›</a:t>
            </a:fld>
            <a:endParaRPr lang="en-IN"/>
          </a:p>
        </p:txBody>
      </p:sp>
    </p:spTree>
    <p:extLst>
      <p:ext uri="{BB962C8B-B14F-4D97-AF65-F5344CB8AC3E}">
        <p14:creationId xmlns:p14="http://schemas.microsoft.com/office/powerpoint/2010/main" val="180627092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A288E-4DFF-4EAB-A55F-BD726E1457A4}"/>
              </a:ext>
            </a:extLst>
          </p:cNvPr>
          <p:cNvSpPr/>
          <p:nvPr/>
        </p:nvSpPr>
        <p:spPr>
          <a:xfrm>
            <a:off x="2519057" y="-46613"/>
            <a:ext cx="7011856" cy="1754326"/>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Virtual Speaking</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Assistant (JERRY 1.0)</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a:extLst>
              <a:ext uri="{FF2B5EF4-FFF2-40B4-BE49-F238E27FC236}">
                <a16:creationId xmlns:a16="http://schemas.microsoft.com/office/drawing/2014/main" id="{91BEF90A-A8A3-4A63-9EAB-7513AED2A3D5}"/>
              </a:ext>
            </a:extLst>
          </p:cNvPr>
          <p:cNvSpPr/>
          <p:nvPr/>
        </p:nvSpPr>
        <p:spPr>
          <a:xfrm>
            <a:off x="6024985" y="5288340"/>
            <a:ext cx="6290505" cy="1569660"/>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Team members :</a:t>
            </a: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1. </a:t>
            </a:r>
            <a:r>
              <a:rPr lang="en-US" sz="3200" b="1" dirty="0" err="1">
                <a:ln w="9525">
                  <a:solidFill>
                    <a:schemeClr val="bg1"/>
                  </a:solidFill>
                  <a:prstDash val="solid"/>
                </a:ln>
                <a:effectLst>
                  <a:outerShdw blurRad="12700" dist="38100" dir="2700000" algn="tl" rotWithShape="0">
                    <a:schemeClr val="bg1">
                      <a:lumMod val="50000"/>
                    </a:schemeClr>
                  </a:outerShdw>
                </a:effectLst>
              </a:rPr>
              <a:t>Ayush</a:t>
            </a:r>
            <a:r>
              <a:rPr lang="en-US" sz="3200" b="1" dirty="0">
                <a:ln w="9525">
                  <a:solidFill>
                    <a:schemeClr val="bg1"/>
                  </a:solidFill>
                  <a:prstDash val="solid"/>
                </a:ln>
                <a:effectLst>
                  <a:outerShdw blurRad="12700" dist="38100" dir="2700000" algn="tl" rotWithShape="0">
                    <a:schemeClr val="bg1">
                      <a:lumMod val="50000"/>
                    </a:schemeClr>
                  </a:outerShdw>
                </a:effectLst>
              </a:rPr>
              <a:t> Rana (19BCS1143)</a:t>
            </a:r>
          </a:p>
          <a:p>
            <a:pPr algn="ctr"/>
            <a:r>
              <a:rPr lang="en-US" sz="3200" b="1" dirty="0">
                <a:ln w="9525">
                  <a:solidFill>
                    <a:schemeClr val="bg1"/>
                  </a:solidFill>
                  <a:prstDash val="solid"/>
                </a:ln>
                <a:effectLst>
                  <a:outerShdw blurRad="12700" dist="38100" dir="2700000" algn="tl" rotWithShape="0">
                    <a:schemeClr val="bg1">
                      <a:lumMod val="50000"/>
                    </a:schemeClr>
                  </a:outerShdw>
                </a:effectLst>
              </a:rPr>
              <a:t>2. Prajwal Sharma (19BCS1144)</a:t>
            </a:r>
          </a:p>
        </p:txBody>
      </p:sp>
      <p:pic>
        <p:nvPicPr>
          <p:cNvPr id="1026" name="Picture 2" descr="Top 10 Ways A Virtual Assistant Can Grow Your Business - TweakYourBiz">
            <a:extLst>
              <a:ext uri="{FF2B5EF4-FFF2-40B4-BE49-F238E27FC236}">
                <a16:creationId xmlns:a16="http://schemas.microsoft.com/office/drawing/2014/main" id="{FBE9ECCB-0737-40AC-98F4-8A2B2BCDF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7577" y="1707712"/>
            <a:ext cx="8096435" cy="368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3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9F528-4197-4D74-B9BD-6B6668F146BC}"/>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p:txBody>
      </p:sp>
      <p:sp>
        <p:nvSpPr>
          <p:cNvPr id="5" name="Rectangle 4">
            <a:extLst>
              <a:ext uri="{FF2B5EF4-FFF2-40B4-BE49-F238E27FC236}">
                <a16:creationId xmlns:a16="http://schemas.microsoft.com/office/drawing/2014/main" id="{02217D80-71C1-49FD-B872-0ADBDA77A7C8}"/>
              </a:ext>
            </a:extLst>
          </p:cNvPr>
          <p:cNvSpPr/>
          <p:nvPr/>
        </p:nvSpPr>
        <p:spPr>
          <a:xfrm>
            <a:off x="17755" y="75109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USER INTERFACE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(UI)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a:extLst>
              <a:ext uri="{FF2B5EF4-FFF2-40B4-BE49-F238E27FC236}">
                <a16:creationId xmlns:a16="http://schemas.microsoft.com/office/drawing/2014/main" id="{F414DF34-004C-40A0-90CD-5F4E58EA979B}"/>
              </a:ext>
            </a:extLst>
          </p:cNvPr>
          <p:cNvPicPr>
            <a:picLocks noChangeAspect="1"/>
          </p:cNvPicPr>
          <p:nvPr/>
        </p:nvPicPr>
        <p:blipFill rotWithShape="1">
          <a:blip r:embed="rId2">
            <a:extLst>
              <a:ext uri="{28A0092B-C50C-407E-A947-70E740481C1C}">
                <a14:useLocalDpi xmlns:a14="http://schemas.microsoft.com/office/drawing/2010/main" val="0"/>
              </a:ext>
            </a:extLst>
          </a:blip>
          <a:srcRect l="16966" t="3624" r="39417" b="8220"/>
          <a:stretch/>
        </p:blipFill>
        <p:spPr>
          <a:xfrm>
            <a:off x="17754" y="1274318"/>
            <a:ext cx="6374168" cy="5583682"/>
          </a:xfrm>
          <a:prstGeom prst="rect">
            <a:avLst/>
          </a:prstGeom>
        </p:spPr>
      </p:pic>
      <p:pic>
        <p:nvPicPr>
          <p:cNvPr id="8" name="Picture 7">
            <a:extLst>
              <a:ext uri="{FF2B5EF4-FFF2-40B4-BE49-F238E27FC236}">
                <a16:creationId xmlns:a16="http://schemas.microsoft.com/office/drawing/2014/main" id="{CA9A9429-CB65-49A9-BFA4-61F778767E7A}"/>
              </a:ext>
            </a:extLst>
          </p:cNvPr>
          <p:cNvPicPr>
            <a:picLocks noChangeAspect="1"/>
          </p:cNvPicPr>
          <p:nvPr/>
        </p:nvPicPr>
        <p:blipFill rotWithShape="1">
          <a:blip r:embed="rId3">
            <a:extLst>
              <a:ext uri="{28A0092B-C50C-407E-A947-70E740481C1C}">
                <a14:useLocalDpi xmlns:a14="http://schemas.microsoft.com/office/drawing/2010/main" val="0"/>
              </a:ext>
            </a:extLst>
          </a:blip>
          <a:srcRect l="17403" t="14757" r="40582" b="18581"/>
          <a:stretch/>
        </p:blipFill>
        <p:spPr>
          <a:xfrm>
            <a:off x="6649374" y="-1"/>
            <a:ext cx="5442012" cy="5406501"/>
          </a:xfrm>
          <a:prstGeom prst="rect">
            <a:avLst/>
          </a:prstGeom>
        </p:spPr>
      </p:pic>
      <p:pic>
        <p:nvPicPr>
          <p:cNvPr id="10" name="Picture 9">
            <a:extLst>
              <a:ext uri="{FF2B5EF4-FFF2-40B4-BE49-F238E27FC236}">
                <a16:creationId xmlns:a16="http://schemas.microsoft.com/office/drawing/2014/main" id="{1107CE8E-1E7C-4FA2-BCB7-9C573A832A71}"/>
              </a:ext>
            </a:extLst>
          </p:cNvPr>
          <p:cNvPicPr>
            <a:picLocks noChangeAspect="1"/>
          </p:cNvPicPr>
          <p:nvPr/>
        </p:nvPicPr>
        <p:blipFill rotWithShape="1">
          <a:blip r:embed="rId4">
            <a:extLst>
              <a:ext uri="{28A0092B-C50C-407E-A947-70E740481C1C}">
                <a14:useLocalDpi xmlns:a14="http://schemas.microsoft.com/office/drawing/2010/main" val="0"/>
              </a:ext>
            </a:extLst>
          </a:blip>
          <a:srcRect l="17549" t="29534" r="57548" b="52233"/>
          <a:stretch/>
        </p:blipFill>
        <p:spPr>
          <a:xfrm>
            <a:off x="6649373" y="5616433"/>
            <a:ext cx="5442011" cy="1241567"/>
          </a:xfrm>
          <a:prstGeom prst="rect">
            <a:avLst/>
          </a:prstGeom>
        </p:spPr>
      </p:pic>
    </p:spTree>
    <p:extLst>
      <p:ext uri="{BB962C8B-B14F-4D97-AF65-F5344CB8AC3E}">
        <p14:creationId xmlns:p14="http://schemas.microsoft.com/office/powerpoint/2010/main" val="1123956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AA869-4732-45C1-AC42-778FCD0609CF}"/>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p:txBody>
      </p:sp>
      <p:sp>
        <p:nvSpPr>
          <p:cNvPr id="3" name="Rectangle 2">
            <a:extLst>
              <a:ext uri="{FF2B5EF4-FFF2-40B4-BE49-F238E27FC236}">
                <a16:creationId xmlns:a16="http://schemas.microsoft.com/office/drawing/2014/main" id="{FC565CE5-EBE5-4059-A474-0E1BB1C972A8}"/>
              </a:ext>
            </a:extLst>
          </p:cNvPr>
          <p:cNvSpPr/>
          <p:nvPr/>
        </p:nvSpPr>
        <p:spPr>
          <a:xfrm>
            <a:off x="17755" y="75109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USER INTERFACE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(UI)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505F5E96-A555-4A03-AAF1-3BE118CF534B}"/>
              </a:ext>
            </a:extLst>
          </p:cNvPr>
          <p:cNvPicPr>
            <a:picLocks noChangeAspect="1"/>
          </p:cNvPicPr>
          <p:nvPr/>
        </p:nvPicPr>
        <p:blipFill rotWithShape="1">
          <a:blip r:embed="rId2">
            <a:extLst>
              <a:ext uri="{28A0092B-C50C-407E-A947-70E740481C1C}">
                <a14:useLocalDpi xmlns:a14="http://schemas.microsoft.com/office/drawing/2010/main" val="0"/>
              </a:ext>
            </a:extLst>
          </a:blip>
          <a:srcRect l="16529" t="8025" r="13641" b="12363"/>
          <a:stretch/>
        </p:blipFill>
        <p:spPr>
          <a:xfrm>
            <a:off x="1944209" y="1274318"/>
            <a:ext cx="8513687" cy="5459767"/>
          </a:xfrm>
          <a:prstGeom prst="rect">
            <a:avLst/>
          </a:prstGeom>
        </p:spPr>
      </p:pic>
    </p:spTree>
    <p:extLst>
      <p:ext uri="{BB962C8B-B14F-4D97-AF65-F5344CB8AC3E}">
        <p14:creationId xmlns:p14="http://schemas.microsoft.com/office/powerpoint/2010/main" val="1860962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68F1-8B88-4AD5-A812-CD499BA68471}"/>
              </a:ext>
            </a:extLst>
          </p:cNvPr>
          <p:cNvSpPr/>
          <p:nvPr/>
        </p:nvSpPr>
        <p:spPr>
          <a:xfrm>
            <a:off x="0" y="0"/>
            <a:ext cx="3222594"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FUNCTIONING</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3BF5668F-AEDA-449A-B709-35637E5D9D11}"/>
              </a:ext>
            </a:extLst>
          </p:cNvPr>
          <p:cNvPicPr>
            <a:picLocks noChangeAspect="1"/>
          </p:cNvPicPr>
          <p:nvPr/>
        </p:nvPicPr>
        <p:blipFill rotWithShape="1">
          <a:blip r:embed="rId2">
            <a:extLst>
              <a:ext uri="{28A0092B-C50C-407E-A947-70E740481C1C}">
                <a14:useLocalDpi xmlns:a14="http://schemas.microsoft.com/office/drawing/2010/main" val="0"/>
              </a:ext>
            </a:extLst>
          </a:blip>
          <a:srcRect l="16894" t="4531" r="31845" b="24271"/>
          <a:stretch/>
        </p:blipFill>
        <p:spPr>
          <a:xfrm>
            <a:off x="1518082" y="727969"/>
            <a:ext cx="8948691" cy="5850384"/>
          </a:xfrm>
          <a:prstGeom prst="rect">
            <a:avLst/>
          </a:prstGeom>
        </p:spPr>
      </p:pic>
    </p:spTree>
    <p:extLst>
      <p:ext uri="{BB962C8B-B14F-4D97-AF65-F5344CB8AC3E}">
        <p14:creationId xmlns:p14="http://schemas.microsoft.com/office/powerpoint/2010/main" val="2789211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A0F70-C7F2-414B-8EEC-390315E612F5}"/>
              </a:ext>
            </a:extLst>
          </p:cNvPr>
          <p:cNvSpPr/>
          <p:nvPr/>
        </p:nvSpPr>
        <p:spPr>
          <a:xfrm>
            <a:off x="0" y="0"/>
            <a:ext cx="300953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COMMANDS</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10778AFD-9F67-40A0-ABEB-425CEB7FBF9A}"/>
              </a:ext>
            </a:extLst>
          </p:cNvPr>
          <p:cNvPicPr>
            <a:picLocks noChangeAspect="1"/>
          </p:cNvPicPr>
          <p:nvPr/>
        </p:nvPicPr>
        <p:blipFill rotWithShape="1">
          <a:blip r:embed="rId2">
            <a:extLst>
              <a:ext uri="{28A0092B-C50C-407E-A947-70E740481C1C}">
                <a14:useLocalDpi xmlns:a14="http://schemas.microsoft.com/office/drawing/2010/main" val="0"/>
              </a:ext>
            </a:extLst>
          </a:blip>
          <a:srcRect l="17475" t="3496" r="23398" b="10679"/>
          <a:stretch/>
        </p:blipFill>
        <p:spPr>
          <a:xfrm>
            <a:off x="1535837" y="523220"/>
            <a:ext cx="8353887" cy="6334780"/>
          </a:xfrm>
          <a:prstGeom prst="rect">
            <a:avLst/>
          </a:prstGeom>
        </p:spPr>
      </p:pic>
    </p:spTree>
    <p:extLst>
      <p:ext uri="{BB962C8B-B14F-4D97-AF65-F5344CB8AC3E}">
        <p14:creationId xmlns:p14="http://schemas.microsoft.com/office/powerpoint/2010/main" val="443574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2CDD53-EDF0-463F-8552-0BAA9D4B0962}"/>
              </a:ext>
            </a:extLst>
          </p:cNvPr>
          <p:cNvPicPr>
            <a:picLocks noChangeAspect="1"/>
          </p:cNvPicPr>
          <p:nvPr/>
        </p:nvPicPr>
        <p:blipFill rotWithShape="1">
          <a:blip r:embed="rId2">
            <a:extLst>
              <a:ext uri="{28A0092B-C50C-407E-A947-70E740481C1C}">
                <a14:useLocalDpi xmlns:a14="http://schemas.microsoft.com/office/drawing/2010/main" val="0"/>
              </a:ext>
            </a:extLst>
          </a:blip>
          <a:srcRect l="17185" t="12298" r="7087" b="10550"/>
          <a:stretch/>
        </p:blipFill>
        <p:spPr>
          <a:xfrm>
            <a:off x="1047564" y="763479"/>
            <a:ext cx="9960745" cy="5779363"/>
          </a:xfrm>
          <a:prstGeom prst="rect">
            <a:avLst/>
          </a:prstGeom>
        </p:spPr>
      </p:pic>
      <p:sp>
        <p:nvSpPr>
          <p:cNvPr id="3" name="Rectangle 2">
            <a:extLst>
              <a:ext uri="{FF2B5EF4-FFF2-40B4-BE49-F238E27FC236}">
                <a16:creationId xmlns:a16="http://schemas.microsoft.com/office/drawing/2014/main" id="{0EBDEFAD-2730-42A3-A671-1BDF24F4ED9E}"/>
              </a:ext>
            </a:extLst>
          </p:cNvPr>
          <p:cNvSpPr/>
          <p:nvPr/>
        </p:nvSpPr>
        <p:spPr>
          <a:xfrm>
            <a:off x="0" y="0"/>
            <a:ext cx="300953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COMMANDS</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94875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EDBA37-F976-4062-9D6C-6FF2C8D87ED4}"/>
              </a:ext>
            </a:extLst>
          </p:cNvPr>
          <p:cNvSpPr/>
          <p:nvPr/>
        </p:nvSpPr>
        <p:spPr>
          <a:xfrm>
            <a:off x="0" y="0"/>
            <a:ext cx="300953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COMMANDS</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6B37BE28-E937-4916-B596-1B31CD929293}"/>
              </a:ext>
            </a:extLst>
          </p:cNvPr>
          <p:cNvPicPr>
            <a:picLocks noChangeAspect="1"/>
          </p:cNvPicPr>
          <p:nvPr/>
        </p:nvPicPr>
        <p:blipFill rotWithShape="1">
          <a:blip r:embed="rId2">
            <a:extLst>
              <a:ext uri="{28A0092B-C50C-407E-A947-70E740481C1C}">
                <a14:useLocalDpi xmlns:a14="http://schemas.microsoft.com/office/drawing/2010/main" val="0"/>
              </a:ext>
            </a:extLst>
          </a:blip>
          <a:srcRect l="17330" t="14628" r="33883" b="10291"/>
          <a:stretch/>
        </p:blipFill>
        <p:spPr>
          <a:xfrm>
            <a:off x="147961" y="523220"/>
            <a:ext cx="6465903" cy="6250441"/>
          </a:xfrm>
          <a:prstGeom prst="rect">
            <a:avLst/>
          </a:prstGeom>
        </p:spPr>
      </p:pic>
      <p:pic>
        <p:nvPicPr>
          <p:cNvPr id="6" name="Picture 5">
            <a:extLst>
              <a:ext uri="{FF2B5EF4-FFF2-40B4-BE49-F238E27FC236}">
                <a16:creationId xmlns:a16="http://schemas.microsoft.com/office/drawing/2014/main" id="{62B58BF0-CA6B-48F2-91C9-3E2E19F6EE3B}"/>
              </a:ext>
            </a:extLst>
          </p:cNvPr>
          <p:cNvPicPr>
            <a:picLocks noChangeAspect="1"/>
          </p:cNvPicPr>
          <p:nvPr/>
        </p:nvPicPr>
        <p:blipFill rotWithShape="1">
          <a:blip r:embed="rId3">
            <a:extLst>
              <a:ext uri="{28A0092B-C50C-407E-A947-70E740481C1C}">
                <a14:useLocalDpi xmlns:a14="http://schemas.microsoft.com/office/drawing/2010/main" val="0"/>
              </a:ext>
            </a:extLst>
          </a:blip>
          <a:srcRect l="17112" t="23430" r="48737" b="9255"/>
          <a:stretch/>
        </p:blipFill>
        <p:spPr>
          <a:xfrm>
            <a:off x="6761825" y="523220"/>
            <a:ext cx="5282214" cy="6250441"/>
          </a:xfrm>
          <a:prstGeom prst="rect">
            <a:avLst/>
          </a:prstGeom>
        </p:spPr>
      </p:pic>
    </p:spTree>
    <p:extLst>
      <p:ext uri="{BB962C8B-B14F-4D97-AF65-F5344CB8AC3E}">
        <p14:creationId xmlns:p14="http://schemas.microsoft.com/office/powerpoint/2010/main" val="125728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033399-409E-4A8D-B0EE-93D458B5066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3" name="TextBox 2">
            <a:extLst>
              <a:ext uri="{FF2B5EF4-FFF2-40B4-BE49-F238E27FC236}">
                <a16:creationId xmlns:a16="http://schemas.microsoft.com/office/drawing/2014/main" id="{5B908F7B-E741-4FAB-B6A5-236E0D16F05B}"/>
              </a:ext>
            </a:extLst>
          </p:cNvPr>
          <p:cNvSpPr txBox="1"/>
          <p:nvPr/>
        </p:nvSpPr>
        <p:spPr>
          <a:xfrm>
            <a:off x="0" y="751098"/>
            <a:ext cx="12192000" cy="6217087"/>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Here’s the implementation of our project. Below is the front end page that is displayed when we first open our software.</a:t>
            </a:r>
            <a:r>
              <a:rPr lang="en-US" sz="2000" dirty="0"/>
              <a:t>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Initially, We have to press the RUN button to start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Picture 5">
            <a:extLst>
              <a:ext uri="{FF2B5EF4-FFF2-40B4-BE49-F238E27FC236}">
                <a16:creationId xmlns:a16="http://schemas.microsoft.com/office/drawing/2014/main" id="{1D1F0AC6-16F2-4867-86D7-4FC0530230A6}"/>
              </a:ext>
            </a:extLst>
          </p:cNvPr>
          <p:cNvPicPr>
            <a:picLocks noChangeAspect="1"/>
          </p:cNvPicPr>
          <p:nvPr/>
        </p:nvPicPr>
        <p:blipFill rotWithShape="1">
          <a:blip r:embed="rId2">
            <a:extLst>
              <a:ext uri="{28A0092B-C50C-407E-A947-70E740481C1C}">
                <a14:useLocalDpi xmlns:a14="http://schemas.microsoft.com/office/drawing/2010/main" val="0"/>
              </a:ext>
            </a:extLst>
          </a:blip>
          <a:srcRect l="16529" t="8025" r="13641" b="12363"/>
          <a:stretch/>
        </p:blipFill>
        <p:spPr>
          <a:xfrm>
            <a:off x="1839156" y="1489770"/>
            <a:ext cx="8513687" cy="4739741"/>
          </a:xfrm>
          <a:prstGeom prst="rect">
            <a:avLst/>
          </a:prstGeom>
        </p:spPr>
      </p:pic>
    </p:spTree>
    <p:extLst>
      <p:ext uri="{BB962C8B-B14F-4D97-AF65-F5344CB8AC3E}">
        <p14:creationId xmlns:p14="http://schemas.microsoft.com/office/powerpoint/2010/main" val="4220592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D260D-43AD-4711-B975-F79BE9D1FCF4}"/>
              </a:ext>
            </a:extLst>
          </p:cNvPr>
          <p:cNvSpPr txBox="1"/>
          <p:nvPr/>
        </p:nvSpPr>
        <p:spPr>
          <a:xfrm>
            <a:off x="1480" y="85906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After that you can start talking with jerry by waking it up through command such as “wake up jerry” or by simply saying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pic>
        <p:nvPicPr>
          <p:cNvPr id="4" name="Picture 3">
            <a:extLst>
              <a:ext uri="{FF2B5EF4-FFF2-40B4-BE49-F238E27FC236}">
                <a16:creationId xmlns:a16="http://schemas.microsoft.com/office/drawing/2014/main" id="{E7B5C356-EF3E-4A54-977B-C031BBEBAD48}"/>
              </a:ext>
            </a:extLst>
          </p:cNvPr>
          <p:cNvPicPr>
            <a:picLocks noChangeAspect="1"/>
          </p:cNvPicPr>
          <p:nvPr/>
        </p:nvPicPr>
        <p:blipFill rotWithShape="1">
          <a:blip r:embed="rId2">
            <a:extLst>
              <a:ext uri="{28A0092B-C50C-407E-A947-70E740481C1C}">
                <a14:useLocalDpi xmlns:a14="http://schemas.microsoft.com/office/drawing/2010/main" val="0"/>
              </a:ext>
            </a:extLst>
          </a:blip>
          <a:srcRect l="39029" t="31068" r="15995" b="28155"/>
          <a:stretch/>
        </p:blipFill>
        <p:spPr>
          <a:xfrm>
            <a:off x="0" y="2032987"/>
            <a:ext cx="5823752" cy="4110361"/>
          </a:xfrm>
          <a:prstGeom prst="rect">
            <a:avLst/>
          </a:prstGeom>
        </p:spPr>
      </p:pic>
      <p:pic>
        <p:nvPicPr>
          <p:cNvPr id="7" name="Picture 6">
            <a:extLst>
              <a:ext uri="{FF2B5EF4-FFF2-40B4-BE49-F238E27FC236}">
                <a16:creationId xmlns:a16="http://schemas.microsoft.com/office/drawing/2014/main" id="{9004B696-588E-4A17-942D-868E67CE8159}"/>
              </a:ext>
            </a:extLst>
          </p:cNvPr>
          <p:cNvPicPr>
            <a:picLocks noChangeAspect="1"/>
          </p:cNvPicPr>
          <p:nvPr/>
        </p:nvPicPr>
        <p:blipFill rotWithShape="1">
          <a:blip r:embed="rId3">
            <a:extLst>
              <a:ext uri="{28A0092B-C50C-407E-A947-70E740481C1C}">
                <a14:useLocalDpi xmlns:a14="http://schemas.microsoft.com/office/drawing/2010/main" val="0"/>
              </a:ext>
            </a:extLst>
          </a:blip>
          <a:srcRect l="38446" t="47897" r="15098" b="26213"/>
          <a:stretch/>
        </p:blipFill>
        <p:spPr>
          <a:xfrm>
            <a:off x="5930283" y="1674918"/>
            <a:ext cx="6261717" cy="3066029"/>
          </a:xfrm>
          <a:prstGeom prst="rect">
            <a:avLst/>
          </a:prstGeom>
        </p:spPr>
      </p:pic>
    </p:spTree>
    <p:extLst>
      <p:ext uri="{BB962C8B-B14F-4D97-AF65-F5344CB8AC3E}">
        <p14:creationId xmlns:p14="http://schemas.microsoft.com/office/powerpoint/2010/main" val="1367330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After waking up jerry you can speak with it and can give various tasks that are coded within it and jerry will complete those tasks (only the tasks that are coded in the program). And when you are done with it you can stop it and exit the program with the help of exit button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a:extLst>
              <a:ext uri="{FF2B5EF4-FFF2-40B4-BE49-F238E27FC236}">
                <a16:creationId xmlns:a16="http://schemas.microsoft.com/office/drawing/2014/main" id="{1CF1904D-C2C0-4406-A56C-972099ED9CDC}"/>
              </a:ext>
            </a:extLst>
          </p:cNvPr>
          <p:cNvPicPr>
            <a:picLocks noChangeAspect="1"/>
          </p:cNvPicPr>
          <p:nvPr/>
        </p:nvPicPr>
        <p:blipFill rotWithShape="1">
          <a:blip r:embed="rId2">
            <a:extLst>
              <a:ext uri="{28A0092B-C50C-407E-A947-70E740481C1C}">
                <a14:useLocalDpi xmlns:a14="http://schemas.microsoft.com/office/drawing/2010/main" val="0"/>
              </a:ext>
            </a:extLst>
          </a:blip>
          <a:srcRect l="38592" t="31716" r="34320" b="24660"/>
          <a:stretch/>
        </p:blipFill>
        <p:spPr>
          <a:xfrm>
            <a:off x="3266983" y="2281561"/>
            <a:ext cx="4891596" cy="4039340"/>
          </a:xfrm>
          <a:prstGeom prst="rect">
            <a:avLst/>
          </a:prstGeom>
        </p:spPr>
      </p:pic>
    </p:spTree>
    <p:extLst>
      <p:ext uri="{BB962C8B-B14F-4D97-AF65-F5344CB8AC3E}">
        <p14:creationId xmlns:p14="http://schemas.microsoft.com/office/powerpoint/2010/main" val="3150648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Below are some screenshots of tasks performed by jerry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Opening YouTube in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94CB4B9D-0CFC-4EC4-925D-F94E87D35C63}"/>
              </a:ext>
            </a:extLst>
          </p:cNvPr>
          <p:cNvPicPr>
            <a:picLocks noChangeAspect="1"/>
          </p:cNvPicPr>
          <p:nvPr/>
        </p:nvPicPr>
        <p:blipFill rotWithShape="1">
          <a:blip r:embed="rId2">
            <a:extLst>
              <a:ext uri="{28A0092B-C50C-407E-A947-70E740481C1C}">
                <a14:useLocalDpi xmlns:a14="http://schemas.microsoft.com/office/drawing/2010/main" val="0"/>
              </a:ext>
            </a:extLst>
          </a:blip>
          <a:srcRect l="38908" t="41037" r="22816" b="15339"/>
          <a:stretch/>
        </p:blipFill>
        <p:spPr>
          <a:xfrm>
            <a:off x="284085" y="2112885"/>
            <a:ext cx="5397624" cy="3693111"/>
          </a:xfrm>
          <a:prstGeom prst="rect">
            <a:avLst/>
          </a:prstGeom>
        </p:spPr>
      </p:pic>
      <p:pic>
        <p:nvPicPr>
          <p:cNvPr id="5" name="Picture 4">
            <a:extLst>
              <a:ext uri="{FF2B5EF4-FFF2-40B4-BE49-F238E27FC236}">
                <a16:creationId xmlns:a16="http://schemas.microsoft.com/office/drawing/2014/main" id="{DAF19374-A16C-41D2-BEA5-E6FD72AD3A32}"/>
              </a:ext>
            </a:extLst>
          </p:cNvPr>
          <p:cNvPicPr>
            <a:picLocks noChangeAspect="1"/>
          </p:cNvPicPr>
          <p:nvPr/>
        </p:nvPicPr>
        <p:blipFill rotWithShape="1">
          <a:blip r:embed="rId3">
            <a:extLst>
              <a:ext uri="{28A0092B-C50C-407E-A947-70E740481C1C}">
                <a14:useLocalDpi xmlns:a14="http://schemas.microsoft.com/office/drawing/2010/main" val="0"/>
              </a:ext>
            </a:extLst>
          </a:blip>
          <a:srcRect l="38083" t="40906" r="14515" b="17800"/>
          <a:stretch/>
        </p:blipFill>
        <p:spPr>
          <a:xfrm>
            <a:off x="5983550" y="1704512"/>
            <a:ext cx="6143347" cy="3968319"/>
          </a:xfrm>
          <a:prstGeom prst="rect">
            <a:avLst/>
          </a:prstGeom>
        </p:spPr>
      </p:pic>
    </p:spTree>
    <p:extLst>
      <p:ext uri="{BB962C8B-B14F-4D97-AF65-F5344CB8AC3E}">
        <p14:creationId xmlns:p14="http://schemas.microsoft.com/office/powerpoint/2010/main" val="45323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7A2488-894E-4F14-84C3-1F4796581264}"/>
              </a:ext>
            </a:extLst>
          </p:cNvPr>
          <p:cNvSpPr/>
          <p:nvPr/>
        </p:nvSpPr>
        <p:spPr>
          <a:xfrm>
            <a:off x="0" y="-175360"/>
            <a:ext cx="3661580"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CONTENT</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5" name="Rectangle 4">
            <a:extLst>
              <a:ext uri="{FF2B5EF4-FFF2-40B4-BE49-F238E27FC236}">
                <a16:creationId xmlns:a16="http://schemas.microsoft.com/office/drawing/2014/main" id="{D4129E29-C8B9-4984-B2A2-1F58E9F64E23}"/>
              </a:ext>
            </a:extLst>
          </p:cNvPr>
          <p:cNvSpPr/>
          <p:nvPr/>
        </p:nvSpPr>
        <p:spPr>
          <a:xfrm>
            <a:off x="0" y="890013"/>
            <a:ext cx="6718506" cy="5509200"/>
          </a:xfrm>
          <a:prstGeom prst="rect">
            <a:avLst/>
          </a:prstGeom>
          <a:noFill/>
        </p:spPr>
        <p:txBody>
          <a:bodyPr wrap="none" lIns="91440" tIns="45720" rIns="91440" bIns="45720">
            <a:spAutoFit/>
          </a:bodyPr>
          <a:lstStyle/>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&amp; </a:t>
            </a: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 Area</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Diagrams</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Team Work</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p>
            <a:pPr marL="742950" indent="-742950">
              <a:buFontTx/>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we learned</a:t>
            </a:r>
          </a:p>
        </p:txBody>
      </p:sp>
      <p:pic>
        <p:nvPicPr>
          <p:cNvPr id="2052" name="Picture 4" descr="How to Overcome the 9 Challenges with Filipino Virtual Assistants">
            <a:extLst>
              <a:ext uri="{FF2B5EF4-FFF2-40B4-BE49-F238E27FC236}">
                <a16:creationId xmlns:a16="http://schemas.microsoft.com/office/drawing/2014/main" id="{3DB4A101-9048-435B-9373-526D83B47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68" y="1296140"/>
            <a:ext cx="4680751" cy="518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9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Searching in Wikipedia</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4" name="Picture 3">
            <a:extLst>
              <a:ext uri="{FF2B5EF4-FFF2-40B4-BE49-F238E27FC236}">
                <a16:creationId xmlns:a16="http://schemas.microsoft.com/office/drawing/2014/main" id="{DCBD8137-37CC-4D4D-BB11-4B9235118306}"/>
              </a:ext>
            </a:extLst>
          </p:cNvPr>
          <p:cNvPicPr>
            <a:picLocks noChangeAspect="1"/>
          </p:cNvPicPr>
          <p:nvPr/>
        </p:nvPicPr>
        <p:blipFill rotWithShape="1">
          <a:blip r:embed="rId2">
            <a:extLst>
              <a:ext uri="{28A0092B-C50C-407E-A947-70E740481C1C}">
                <a14:useLocalDpi xmlns:a14="http://schemas.microsoft.com/office/drawing/2010/main" val="0"/>
              </a:ext>
            </a:extLst>
          </a:blip>
          <a:srcRect l="39103" t="30680" r="15994" b="24660"/>
          <a:stretch/>
        </p:blipFill>
        <p:spPr>
          <a:xfrm>
            <a:off x="2041864" y="1882066"/>
            <a:ext cx="7625919" cy="4367813"/>
          </a:xfrm>
          <a:prstGeom prst="rect">
            <a:avLst/>
          </a:prstGeom>
        </p:spPr>
      </p:pic>
    </p:spTree>
    <p:extLst>
      <p:ext uri="{BB962C8B-B14F-4D97-AF65-F5344CB8AC3E}">
        <p14:creationId xmlns:p14="http://schemas.microsoft.com/office/powerpoint/2010/main" val="38935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Exiting the program</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 name="Picture 2">
            <a:extLst>
              <a:ext uri="{FF2B5EF4-FFF2-40B4-BE49-F238E27FC236}">
                <a16:creationId xmlns:a16="http://schemas.microsoft.com/office/drawing/2014/main" id="{38377975-3A2D-4FC9-8DAD-62C2804F22B5}"/>
              </a:ext>
            </a:extLst>
          </p:cNvPr>
          <p:cNvPicPr>
            <a:picLocks noChangeAspect="1"/>
          </p:cNvPicPr>
          <p:nvPr/>
        </p:nvPicPr>
        <p:blipFill rotWithShape="1">
          <a:blip r:embed="rId2">
            <a:extLst>
              <a:ext uri="{28A0092B-C50C-407E-A947-70E740481C1C}">
                <a14:useLocalDpi xmlns:a14="http://schemas.microsoft.com/office/drawing/2010/main" val="0"/>
              </a:ext>
            </a:extLst>
          </a:blip>
          <a:srcRect l="38884" t="26925" r="19466" b="20259"/>
          <a:stretch/>
        </p:blipFill>
        <p:spPr>
          <a:xfrm>
            <a:off x="2615954" y="1205143"/>
            <a:ext cx="7190912" cy="4447714"/>
          </a:xfrm>
          <a:prstGeom prst="rect">
            <a:avLst/>
          </a:prstGeom>
        </p:spPr>
      </p:pic>
      <p:sp>
        <p:nvSpPr>
          <p:cNvPr id="8" name="TextBox 7">
            <a:extLst>
              <a:ext uri="{FF2B5EF4-FFF2-40B4-BE49-F238E27FC236}">
                <a16:creationId xmlns:a16="http://schemas.microsoft.com/office/drawing/2014/main" id="{8ABAB8F0-D314-4559-A5C0-E508E48ACF57}"/>
              </a:ext>
            </a:extLst>
          </p:cNvPr>
          <p:cNvSpPr txBox="1"/>
          <p:nvPr/>
        </p:nvSpPr>
        <p:spPr>
          <a:xfrm>
            <a:off x="51787" y="5777144"/>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And there are many more functions such as opening google, stack overflow, files and folders,</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application (such as code blocks), searching in web browsers, taking photo and playing music that can be performed or executed by jerry.</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632297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85213B-3B1B-49D1-BA48-B1431BF5CD43}"/>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TEAM WORK</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2F74835F-FACF-45F3-A679-2BB30F8BFAFA}"/>
              </a:ext>
            </a:extLst>
          </p:cNvPr>
          <p:cNvSpPr txBox="1"/>
          <p:nvPr/>
        </p:nvSpPr>
        <p:spPr>
          <a:xfrm>
            <a:off x="0" y="839874"/>
            <a:ext cx="12192000" cy="1475532"/>
          </a:xfrm>
          <a:prstGeom prst="rect">
            <a:avLst/>
          </a:prstGeom>
          <a:noFill/>
        </p:spPr>
        <p:txBody>
          <a:bodyPr wrap="square">
            <a:spAutoFit/>
          </a:bodyPr>
          <a:lstStyle/>
          <a:p>
            <a:pPr algn="just">
              <a:lnSpc>
                <a:spcPct val="115000"/>
              </a:lnSpc>
              <a:spcAft>
                <a:spcPts val="1000"/>
              </a:spcAft>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Throughout the project building and documentation process, we have worked as a team and have learned a lot from each other working in a team. We shared each other’s ideas and brainstormed on a lot of topics which finally led us to build this amazing software ourselves. Here, is what each one of us was majorly focusing on </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a:t>
            </a:r>
            <a:endParaRPr lang="en-IN"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FC7E9D9-C57A-4BA6-A175-6B2876373E75}"/>
              </a:ext>
            </a:extLst>
          </p:cNvPr>
          <p:cNvSpPr txBox="1"/>
          <p:nvPr/>
        </p:nvSpPr>
        <p:spPr>
          <a:xfrm>
            <a:off x="0" y="2315406"/>
            <a:ext cx="6754427" cy="2266198"/>
          </a:xfrm>
          <a:prstGeom prst="rect">
            <a:avLst/>
          </a:prstGeom>
          <a:noFill/>
        </p:spPr>
        <p:txBody>
          <a:bodyPr wrap="square">
            <a:spAutoFit/>
          </a:bodyPr>
          <a:lstStyle/>
          <a:p>
            <a:pPr>
              <a:lnSpc>
                <a:spcPct val="115000"/>
              </a:lnSpc>
              <a:spcAft>
                <a:spcPts val="1000"/>
              </a:spcAft>
            </a:pPr>
            <a:r>
              <a:rPr lang="en-US" sz="20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Modules &amp; Team Member Wise Distribution Of Work</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p>
          <a:p>
            <a:pPr>
              <a:lnSpc>
                <a:spcPct val="115000"/>
              </a:lnSpc>
              <a:spcAft>
                <a:spcPts val="1000"/>
              </a:spcAft>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 1(GUI and Functioning):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User Interface</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Speak Function</a:t>
            </a: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Listen function</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Power Point Presentation</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7B7FA9C-0BE5-49F4-9D12-2551E30223A7}"/>
              </a:ext>
            </a:extLst>
          </p:cNvPr>
          <p:cNvSpPr txBox="1"/>
          <p:nvPr/>
        </p:nvSpPr>
        <p:spPr>
          <a:xfrm>
            <a:off x="7388440" y="2779892"/>
            <a:ext cx="4803560" cy="1974323"/>
          </a:xfrm>
          <a:prstGeom prst="rect">
            <a:avLst/>
          </a:prstGeom>
          <a:noFill/>
        </p:spPr>
        <p:txBody>
          <a:bodyPr wrap="square">
            <a:spAutoFit/>
          </a:bodyPr>
          <a:lstStyle/>
          <a:p>
            <a:pPr lvl="0">
              <a:lnSpc>
                <a:spcPct val="115000"/>
              </a:lnSpc>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Module 2(</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Commands and Execution</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 </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Teach</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ing Jerry to perform all tasks.</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Combining GUI and Functioning files to commands file and execute.</a:t>
            </a:r>
          </a:p>
          <a:p>
            <a:pPr marL="342900" lvl="0" indent="-342900">
              <a:lnSpc>
                <a:spcPct val="115000"/>
              </a:lnSpc>
              <a:buFont typeface="Symbol" panose="05050102010706020507" pitchFamily="18" charset="2"/>
              <a:buChar char=""/>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Diagrams</a:t>
            </a:r>
          </a:p>
          <a:p>
            <a:pPr marL="342900" lvl="0" indent="-342900">
              <a:lnSpc>
                <a:spcPct val="115000"/>
              </a:lnSpc>
              <a:buFont typeface="Symbol" panose="05050102010706020507" pitchFamily="18" charset="2"/>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rPr>
              <a:t>Report</a:t>
            </a:r>
            <a:endParaRPr lang="en-IN"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68C9075-3F6E-4241-B6A1-CBA6F5CB7FF6}"/>
              </a:ext>
            </a:extLst>
          </p:cNvPr>
          <p:cNvSpPr txBox="1"/>
          <p:nvPr/>
        </p:nvSpPr>
        <p:spPr>
          <a:xfrm>
            <a:off x="3934286" y="5218701"/>
            <a:ext cx="5640281" cy="1323439"/>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Team members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Rana (19BCS1143) – Module 2</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Prajwal Sharma (19BCS1144) – Module 1</a:t>
            </a:r>
          </a:p>
        </p:txBody>
      </p:sp>
    </p:spTree>
    <p:extLst>
      <p:ext uri="{BB962C8B-B14F-4D97-AF65-F5344CB8AC3E}">
        <p14:creationId xmlns:p14="http://schemas.microsoft.com/office/powerpoint/2010/main" val="3080804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82E9BB-37ED-4B52-85C2-7443AD4BF9A1}"/>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WE LEARNED</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92C38D27-C76F-4F58-822A-C3F61444065A}"/>
              </a:ext>
            </a:extLst>
          </p:cNvPr>
          <p:cNvSpPr txBox="1"/>
          <p:nvPr/>
        </p:nvSpPr>
        <p:spPr>
          <a:xfrm>
            <a:off x="1480" y="751098"/>
            <a:ext cx="6094520" cy="5484322"/>
          </a:xfrm>
          <a:prstGeom prst="rect">
            <a:avLst/>
          </a:prstGeom>
          <a:noFill/>
        </p:spPr>
        <p:txBody>
          <a:bodyPr wrap="square">
            <a:spAutoFit/>
          </a:bodyPr>
          <a:lstStyle/>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What all new technologies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Python</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PyQt</a:t>
            </a: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 GUI</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More important things that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Working in a team</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Time Management</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Working under deadlines</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Setting and achieving goals in project building.</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Managing and leading team to success.</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Debugging our code</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Utilize resources on the internet in the best possible manner.</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Doing project documentation (Proposal, Synopsis, Progress reports etc.).</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Presentation skills for presenting our ideas clearly.</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2" name="Picture 4" descr="Wise Up To The Difference Between &quot;Knowledge&quot; vs. &quot;Wisdom&quot; - Dictionary.com">
            <a:extLst>
              <a:ext uri="{FF2B5EF4-FFF2-40B4-BE49-F238E27FC236}">
                <a16:creationId xmlns:a16="http://schemas.microsoft.com/office/drawing/2014/main" id="{FFDAFB17-4EEA-455F-9DED-8995D40465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04" t="18579" r="27232" b="17643"/>
          <a:stretch/>
        </p:blipFill>
        <p:spPr bwMode="auto">
          <a:xfrm>
            <a:off x="7306322" y="1720999"/>
            <a:ext cx="4225771" cy="425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35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nimation of &quot;thank You&quot; Handwritten, Stock Footage Video (100%  Royalty-free) 15614401 | Shutterstock">
            <a:extLst>
              <a:ext uri="{FF2B5EF4-FFF2-40B4-BE49-F238E27FC236}">
                <a16:creationId xmlns:a16="http://schemas.microsoft.com/office/drawing/2014/main" id="{A0D1008E-3DD8-49FC-AF09-CDDF0B349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11" b="30048"/>
          <a:stretch/>
        </p:blipFill>
        <p:spPr bwMode="auto">
          <a:xfrm>
            <a:off x="1590582" y="2281561"/>
            <a:ext cx="9010835" cy="265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0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6C6FA2-BC0A-4580-9A10-9A510C9E93F2}"/>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FF59C292-1320-4E0F-9EDC-DEF942F0F505}"/>
              </a:ext>
            </a:extLst>
          </p:cNvPr>
          <p:cNvSpPr txBox="1"/>
          <p:nvPr/>
        </p:nvSpPr>
        <p:spPr>
          <a:xfrm>
            <a:off x="0" y="941007"/>
            <a:ext cx="12192000" cy="5632311"/>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An intelligent virtual assistant (IVA) or speaking assistant is a software that can perform tasks</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or services for an individual based on commands or questions. The term "chatbot" is sometimes</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used to refer to virtual assistants generally or specifically accessed by online chat.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 some cases, online chat programs are exclusively for entertainment purposes. Some virtual assistants are able to interpret human speech and respond via synthesized voices. Users can ask their assistants questions, control home automation devices and media playback via voice, and manage other basic tasks such as email, to-do lists, and calendars with verbal (spoken?) commands.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 similar concept, however with differences, lays under the dialogue systems. As of 2017, the capabilities and usage of virtual assistants are expanding rapidly, with new products entering the market and a strong emphasis on both email and voice user interfaces.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Apple and Google have large installed bases of users on smartphones. Microsoft has a large installed base of Windows-based personal computers, smartphones and smart speakers. Amazon has a large install base for smart speakers. Convers Ica has over 100 million engagements via its email and SMS interface Intelligent Virtual Assistants for business.</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79911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042036-4768-443F-9AB3-1F1F012F90C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393A1754-4879-4E3B-8F35-457074952375}"/>
              </a:ext>
            </a:extLst>
          </p:cNvPr>
          <p:cNvSpPr txBox="1"/>
          <p:nvPr/>
        </p:nvSpPr>
        <p:spPr>
          <a:xfrm>
            <a:off x="0" y="751098"/>
            <a:ext cx="12192000" cy="5909310"/>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1990s digital speech recognition technology became a feature of the personal computer with IBM, Philips and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Lemout</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&amp; Hauspie fighting for customers. Much later the market launch of the</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first smartphone IBM Simon in 1994 laid the foundation for smart virtual assistants as we know</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them today.</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1997 Dragon’s Naturally Speaking software could recognize and transcribe natural human</a:t>
            </a:r>
          </a:p>
          <a:p>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speech without pauses between each word into a document at a rate of 100 words per minute. A </a:t>
            </a:r>
          </a:p>
          <a:p>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version of Naturally Speaking is still available for download and it is still used today, for instance,</a:t>
            </a:r>
          </a:p>
          <a:p>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by many doctors in the US and the UK to document their medical records.</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first modern digital virtual assistant installed on a smartphone was Siri, which was introduced</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as a feature of the iPhone 4S on 4 October 2011. Apple Inc. developed Siri following the 2010</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acquisition of Siri Inc. a spin-off of SRI International, which is a research institute financed by</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DARPA and the United States Department of Defense.</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November 2014, Amazon announced Alexa alongside the Echo.</a:t>
            </a:r>
          </a:p>
          <a:p>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 April 2017 Amazon released a service for building conversational interfaces for any type of</a:t>
            </a:r>
          </a:p>
          <a:p>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virtual assistant or interface.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76237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B7394-8067-4BFA-B95E-4F3CAFA3FE33}"/>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p:txBody>
      </p:sp>
      <p:sp>
        <p:nvSpPr>
          <p:cNvPr id="3" name="TextBox 2">
            <a:extLst>
              <a:ext uri="{FF2B5EF4-FFF2-40B4-BE49-F238E27FC236}">
                <a16:creationId xmlns:a16="http://schemas.microsoft.com/office/drawing/2014/main" id="{1D27AB97-597B-4924-8599-D290D3DB9E4D}"/>
              </a:ext>
            </a:extLst>
          </p:cNvPr>
          <p:cNvSpPr txBox="1"/>
          <p:nvPr/>
        </p:nvSpPr>
        <p:spPr>
          <a:xfrm>
            <a:off x="0" y="899443"/>
            <a:ext cx="12192000" cy="5693866"/>
          </a:xfrm>
          <a:prstGeom prst="rect">
            <a:avLst/>
          </a:prstGeom>
          <a:noFill/>
        </p:spPr>
        <p:txBody>
          <a:bodyPr wrap="square">
            <a:spAutoFit/>
          </a:bodyPr>
          <a:lstStyle/>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DEFINITION</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virtual assistant is an application program that understands natural language voice commands and completes tasks for a user, while providing a variety of remote services to a business.</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Jerry is an AI speaking virtual assistant made for performing some basic but important tasks. Just by listening he can perform some tasks and also he can talk with the user.</a:t>
            </a:r>
          </a:p>
        </p:txBody>
      </p:sp>
      <p:pic>
        <p:nvPicPr>
          <p:cNvPr id="3074" name="Picture 2" descr="9 Challenges In Implementing An AI Virtual Assistant Into Your Organization  - eLearning Industry">
            <a:extLst>
              <a:ext uri="{FF2B5EF4-FFF2-40B4-BE49-F238E27FC236}">
                <a16:creationId xmlns:a16="http://schemas.microsoft.com/office/drawing/2014/main" id="{642F0FA3-315D-4474-8E88-958D4916D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8812" y="1855433"/>
            <a:ext cx="6587231" cy="378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4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EF9CFC-DC85-4EFC-AD50-8946702D9317}"/>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p:txBody>
      </p:sp>
      <p:sp>
        <p:nvSpPr>
          <p:cNvPr id="3" name="TextBox 2">
            <a:extLst>
              <a:ext uri="{FF2B5EF4-FFF2-40B4-BE49-F238E27FC236}">
                <a16:creationId xmlns:a16="http://schemas.microsoft.com/office/drawing/2014/main" id="{206AF18D-4498-46A4-841A-7A3E9C57F463}"/>
              </a:ext>
            </a:extLst>
          </p:cNvPr>
          <p:cNvSpPr txBox="1"/>
          <p:nvPr/>
        </p:nvSpPr>
        <p:spPr>
          <a:xfrm>
            <a:off x="0" y="893140"/>
            <a:ext cx="8140825" cy="5632311"/>
          </a:xfrm>
          <a:prstGeom prst="rect">
            <a:avLst/>
          </a:prstGeom>
          <a:noFill/>
        </p:spPr>
        <p:txBody>
          <a:bodyPr wrap="square">
            <a:spAutoFit/>
          </a:bodyPr>
          <a:lstStyle/>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Tasks performed by JERRY</a:t>
            </a:r>
            <a:r>
              <a:rPr lang="en-IN" sz="2400"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457200" indent="-457200">
              <a:buAutoNum type="arabicPeriod"/>
            </a:pP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Talking to the user.</a:t>
            </a:r>
          </a:p>
          <a:p>
            <a:pPr marL="457200" indent="-457200">
              <a:buAutoNum type="arabicPeriod"/>
            </a:pPr>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457200" indent="-457200">
              <a:buAutoNum type="arabicPeriod"/>
            </a:pP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Doing some useful functions like :</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 Opening Google.</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b) Opening </a:t>
            </a:r>
            <a:r>
              <a:rPr lang="en-IN"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Youtube</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c) Opening </a:t>
            </a:r>
            <a:r>
              <a:rPr lang="en-IN" sz="24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Stackoverflow</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d) Searching from Wikipedia.</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e) Telling the current time.</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f) Opening some useful folders.</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g) Playing music.</a:t>
            </a: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h) Capturing picture.</a:t>
            </a:r>
          </a:p>
          <a:p>
            <a:endPar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Exiting itself on command.</a:t>
            </a:r>
          </a:p>
        </p:txBody>
      </p:sp>
      <p:pic>
        <p:nvPicPr>
          <p:cNvPr id="4098" name="Picture 2" descr="A Siri-ous Guide To Voice Assistants: Benefits of Virtual Assistant AI in  2021">
            <a:extLst>
              <a:ext uri="{FF2B5EF4-FFF2-40B4-BE49-F238E27FC236}">
                <a16:creationId xmlns:a16="http://schemas.microsoft.com/office/drawing/2014/main" id="{C967D290-8E79-4896-A327-EE4343FA6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0890" y="1102414"/>
            <a:ext cx="6551720" cy="5213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76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178FB-15C8-4D1B-9FEF-2B930AFFD3B7}"/>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&amp; WORK AREA</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DABCBCAE-B494-4A97-8DC2-16364D2C459F}"/>
              </a:ext>
            </a:extLst>
          </p:cNvPr>
          <p:cNvSpPr txBox="1"/>
          <p:nvPr/>
        </p:nvSpPr>
        <p:spPr>
          <a:xfrm>
            <a:off x="0" y="692165"/>
            <a:ext cx="12192000" cy="2677656"/>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=&gt; Having an AI Virtual assistant is very interactive and enjoyable. Also it can reduce our work load.</a:t>
            </a:r>
          </a:p>
          <a:p>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WORK AREAS</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Perform various tasks according to the need of user.</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Time saving for other works as it operates on various things single handedly.</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User do not have to put extra efforts he just have to give some commands and tasks will be executed by Jerry.</a:t>
            </a:r>
          </a:p>
        </p:txBody>
      </p:sp>
      <p:pic>
        <p:nvPicPr>
          <p:cNvPr id="5122" name="Picture 2" descr="Virtual assistants don&amp;#39;t need developers or AI | InfoWorld">
            <a:extLst>
              <a:ext uri="{FF2B5EF4-FFF2-40B4-BE49-F238E27FC236}">
                <a16:creationId xmlns:a16="http://schemas.microsoft.com/office/drawing/2014/main" id="{CA4C307B-1147-4D44-86C5-111C36F4B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3126721"/>
            <a:ext cx="4702574" cy="366203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y your AI success is directly proportional to your IA | 47Billion">
            <a:extLst>
              <a:ext uri="{FF2B5EF4-FFF2-40B4-BE49-F238E27FC236}">
                <a16:creationId xmlns:a16="http://schemas.microsoft.com/office/drawing/2014/main" id="{99B7A1D3-68E0-4968-9437-A33805A81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76" y="3310887"/>
            <a:ext cx="5962650" cy="3477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0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9DE28A-2B16-4CA9-8190-2EBB04A93D46}"/>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DIAGRAMS</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B3DF86D0-322B-44C5-8099-F12EA7680987}"/>
              </a:ext>
            </a:extLst>
          </p:cNvPr>
          <p:cNvSpPr/>
          <p:nvPr/>
        </p:nvSpPr>
        <p:spPr>
          <a:xfrm>
            <a:off x="17755" y="751098"/>
            <a:ext cx="8291744" cy="769441"/>
          </a:xfrm>
          <a:prstGeom prst="rect">
            <a:avLst/>
          </a:prstGeom>
          <a:noFill/>
        </p:spPr>
        <p:txBody>
          <a:bodyPr wrap="square" lIns="91440" tIns="45720" rIns="91440" bIns="45720">
            <a:spAutoFit/>
          </a:bodyPr>
          <a:lstStyle/>
          <a:p>
            <a:r>
              <a:rPr lang="en-US" sz="4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DFD</a:t>
            </a: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E50BAE21-3FF7-4BD2-B38E-39335CFF0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289" y="1216241"/>
            <a:ext cx="8682361" cy="5442011"/>
          </a:xfrm>
          <a:prstGeom prst="rect">
            <a:avLst/>
          </a:prstGeom>
        </p:spPr>
      </p:pic>
    </p:spTree>
    <p:extLst>
      <p:ext uri="{BB962C8B-B14F-4D97-AF65-F5344CB8AC3E}">
        <p14:creationId xmlns:p14="http://schemas.microsoft.com/office/powerpoint/2010/main" val="1470581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8E4105-35E8-4572-A1E1-D62FD6127863}"/>
              </a:ext>
            </a:extLst>
          </p:cNvPr>
          <p:cNvSpPr/>
          <p:nvPr/>
        </p:nvSpPr>
        <p:spPr>
          <a:xfrm>
            <a:off x="17755" y="751098"/>
            <a:ext cx="8291744" cy="769441"/>
          </a:xfrm>
          <a:prstGeom prst="rect">
            <a:avLst/>
          </a:prstGeom>
          <a:noFill/>
        </p:spPr>
        <p:txBody>
          <a:bodyPr wrap="square" lIns="91440" tIns="45720" rIns="91440" bIns="45720">
            <a:spAutoFit/>
          </a:bodyPr>
          <a:lstStyle/>
          <a:p>
            <a:r>
              <a:rPr lang="en-US" sz="44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 FLOW CHART</a:t>
            </a: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Rectangle 2">
            <a:extLst>
              <a:ext uri="{FF2B5EF4-FFF2-40B4-BE49-F238E27FC236}">
                <a16:creationId xmlns:a16="http://schemas.microsoft.com/office/drawing/2014/main" id="{8775C083-5CB5-42FA-87AF-7B5E6E5195F9}"/>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DIAGRAMS</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AutoShape 2">
            <a:extLst>
              <a:ext uri="{FF2B5EF4-FFF2-40B4-BE49-F238E27FC236}">
                <a16:creationId xmlns:a16="http://schemas.microsoft.com/office/drawing/2014/main" id="{3E766AC4-BA79-41E7-B519-CA9AFC9C243F}"/>
              </a:ext>
            </a:extLst>
          </p:cNvPr>
          <p:cNvSpPr>
            <a:spLocks noChangeAspect="1" noChangeArrowheads="1"/>
          </p:cNvSpPr>
          <p:nvPr/>
        </p:nvSpPr>
        <p:spPr bwMode="auto">
          <a:xfrm>
            <a:off x="5943600" y="3276599"/>
            <a:ext cx="1007616" cy="12687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FD3D5C3D-2EC9-4A30-9CCE-23922ED5D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210" y="852257"/>
            <a:ext cx="5370990" cy="5832628"/>
          </a:xfrm>
          <a:prstGeom prst="rect">
            <a:avLst/>
          </a:prstGeom>
        </p:spPr>
      </p:pic>
      <p:pic>
        <p:nvPicPr>
          <p:cNvPr id="9" name="Picture 8">
            <a:extLst>
              <a:ext uri="{FF2B5EF4-FFF2-40B4-BE49-F238E27FC236}">
                <a16:creationId xmlns:a16="http://schemas.microsoft.com/office/drawing/2014/main" id="{C67309C6-B5C2-4FB5-9A8D-0CC1DB768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10" y="2269473"/>
            <a:ext cx="6125592" cy="3580911"/>
          </a:xfrm>
          <a:prstGeom prst="rect">
            <a:avLst/>
          </a:prstGeom>
        </p:spPr>
      </p:pic>
    </p:spTree>
    <p:extLst>
      <p:ext uri="{BB962C8B-B14F-4D97-AF65-F5344CB8AC3E}">
        <p14:creationId xmlns:p14="http://schemas.microsoft.com/office/powerpoint/2010/main" val="257403570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695</TotalTime>
  <Words>1169</Words>
  <Application>Microsoft Office PowerPoint</Application>
  <PresentationFormat>Widescreen</PresentationFormat>
  <Paragraphs>158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Symbol</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prajwal sharma</dc:creator>
  <cp:lastModifiedBy>prajwal sharma</cp:lastModifiedBy>
  <cp:revision>39</cp:revision>
  <dcterms:created xsi:type="dcterms:W3CDTF">2021-04-30T18:43:07Z</dcterms:created>
  <dcterms:modified xsi:type="dcterms:W3CDTF">2021-11-23T19:37:43Z</dcterms:modified>
</cp:coreProperties>
</file>